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374BF62-55F0-4860-B354-BB7D279AAA06}" type="datetimeFigureOut">
              <a:rPr lang="tr-TR" smtClean="0"/>
              <a:t>5.12.2023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218777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74BF62-55F0-4860-B354-BB7D279AAA06}" type="datetimeFigureOut">
              <a:rPr lang="tr-TR" smtClean="0"/>
              <a:t>5.12.2023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39903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74BF62-55F0-4860-B354-BB7D279AAA06}" type="datetimeFigureOut">
              <a:rPr lang="tr-TR" smtClean="0"/>
              <a:t>5.12.2023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69752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74BF62-55F0-4860-B354-BB7D279AAA06}" type="datetimeFigureOut">
              <a:rPr lang="tr-TR" smtClean="0"/>
              <a:t>5.12.2023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326355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374BF62-55F0-4860-B354-BB7D279AAA06}" type="datetimeFigureOut">
              <a:rPr lang="tr-TR" smtClean="0"/>
              <a:t>5.12.2023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368231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74BF62-55F0-4860-B354-BB7D279AAA06}" type="datetimeFigureOut">
              <a:rPr lang="tr-TR" smtClean="0"/>
              <a:t>5.12.2023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162298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74BF62-55F0-4860-B354-BB7D279AAA06}" type="datetimeFigureOut">
              <a:rPr lang="tr-TR" smtClean="0"/>
              <a:t>5.12.2023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83319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74BF62-55F0-4860-B354-BB7D279AAA06}" type="datetimeFigureOut">
              <a:rPr lang="tr-TR" smtClean="0"/>
              <a:t>5.12.2023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393774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74BF62-55F0-4860-B354-BB7D279AAA06}" type="datetimeFigureOut">
              <a:rPr lang="tr-TR" smtClean="0"/>
              <a:t>5.12.2023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261619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74BF62-55F0-4860-B354-BB7D279AAA06}" type="datetimeFigureOut">
              <a:rPr lang="tr-TR" smtClean="0"/>
              <a:t>5.12.2023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282083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74BF62-55F0-4860-B354-BB7D279AAA06}" type="datetimeFigureOut">
              <a:rPr lang="tr-TR" smtClean="0"/>
              <a:t>5.12.2023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2FDD1-999C-4430-8D53-68CC99E8EB24}" type="slidenum">
              <a:rPr lang="tr-TR" smtClean="0"/>
              <a:t>‹#›</a:t>
            </a:fld>
            <a:endParaRPr lang="tr-TR"/>
          </a:p>
        </p:txBody>
      </p:sp>
    </p:spTree>
    <p:extLst>
      <p:ext uri="{BB962C8B-B14F-4D97-AF65-F5344CB8AC3E}">
        <p14:creationId xmlns:p14="http://schemas.microsoft.com/office/powerpoint/2010/main" val="400978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2-55F0-4860-B354-BB7D279AAA06}" type="datetimeFigureOut">
              <a:rPr lang="tr-TR" smtClean="0"/>
              <a:t>5.12.2023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2FDD1-999C-4430-8D53-68CC99E8EB24}" type="slidenum">
              <a:rPr lang="tr-TR" smtClean="0"/>
              <a:t>‹#›</a:t>
            </a:fld>
            <a:endParaRPr lang="tr-TR"/>
          </a:p>
        </p:txBody>
      </p:sp>
    </p:spTree>
    <p:extLst>
      <p:ext uri="{BB962C8B-B14F-4D97-AF65-F5344CB8AC3E}">
        <p14:creationId xmlns:p14="http://schemas.microsoft.com/office/powerpoint/2010/main" val="221662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125" y="0"/>
            <a:ext cx="4847749" cy="6858000"/>
          </a:xfrm>
          <a:prstGeom prst="rect">
            <a:avLst/>
          </a:prstGeom>
        </p:spPr>
      </p:pic>
    </p:spTree>
    <p:extLst>
      <p:ext uri="{BB962C8B-B14F-4D97-AF65-F5344CB8AC3E}">
        <p14:creationId xmlns:p14="http://schemas.microsoft.com/office/powerpoint/2010/main" val="254966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1816" y="896983"/>
            <a:ext cx="10371909" cy="706619"/>
          </a:xfrm>
        </p:spPr>
        <p:txBody>
          <a:bodyPr>
            <a:normAutofit fontScale="90000"/>
          </a:bodyPr>
          <a:lstStyle/>
          <a:p>
            <a:r>
              <a:rPr lang="tr-TR" sz="4000" dirty="0" smtClean="0"/>
              <a:t/>
            </a:r>
            <a:br>
              <a:rPr lang="tr-TR" sz="4000" dirty="0" smtClean="0"/>
            </a:br>
            <a:r>
              <a:rPr lang="tr-TR" sz="5300" b="1" dirty="0" smtClean="0"/>
              <a:t>Toplantımızın Konusu</a:t>
            </a:r>
            <a:r>
              <a:rPr lang="tr-TR" sz="4000" dirty="0" smtClean="0"/>
              <a:t/>
            </a:r>
            <a:br>
              <a:rPr lang="tr-TR" sz="4000" dirty="0" smtClean="0"/>
            </a:br>
            <a:r>
              <a:rPr lang="tr-TR" sz="4000" dirty="0" smtClean="0"/>
              <a:t>   </a:t>
            </a:r>
            <a:br>
              <a:rPr lang="tr-TR" sz="4000" dirty="0" smtClean="0"/>
            </a:br>
            <a:r>
              <a:rPr lang="tr-TR" sz="4000" dirty="0" smtClean="0"/>
              <a:t>    </a:t>
            </a:r>
            <a:r>
              <a:rPr lang="tr-TR" sz="6000" b="1" dirty="0" smtClean="0"/>
              <a:t>DİLİMİZİN ZENGİNLİKLERİ PROJESİ</a:t>
            </a:r>
            <a:r>
              <a:rPr lang="tr-TR" sz="4000" dirty="0" smtClean="0"/>
              <a:t/>
            </a:r>
            <a:br>
              <a:rPr lang="tr-TR" sz="4000" dirty="0" smtClean="0"/>
            </a:br>
            <a:endParaRPr lang="tr-TR" sz="4000" dirty="0"/>
          </a:p>
        </p:txBody>
      </p:sp>
      <p:sp>
        <p:nvSpPr>
          <p:cNvPr id="3" name="İçerik Yer Tutucusu 2"/>
          <p:cNvSpPr>
            <a:spLocks noGrp="1"/>
          </p:cNvSpPr>
          <p:nvPr>
            <p:ph idx="1"/>
          </p:nvPr>
        </p:nvSpPr>
        <p:spPr>
          <a:xfrm>
            <a:off x="838199" y="1825625"/>
            <a:ext cx="10887635" cy="4897904"/>
          </a:xfrm>
        </p:spPr>
        <p:txBody>
          <a:bodyPr/>
          <a:lstStyle/>
          <a:p>
            <a:endParaRPr lang="tr-TR" dirty="0" smtClean="0"/>
          </a:p>
          <a:p>
            <a:endParaRPr lang="tr-TR" dirty="0"/>
          </a:p>
          <a:p>
            <a:r>
              <a:rPr lang="tr-TR" dirty="0" smtClean="0"/>
              <a:t>Proje 1 Kasım 2023 tarihinde Milli Eğitim Bakanı Yusuf TEKİN tarafından tanıtılmıştır. Bakan Tekin, ‘Bizim üstümüze düşen şey, güncel ve teknolojik gelişmelere göre dilimizi zenginleştirmek kullanılmayan, kullanılma oranı azalan kelimelerimizin tekrar kullanımı sokulması için çaba sarf etmeliyiz’ diyerek ‘Sözlük Özgürlüktür’ sloganıyla proje hayata geçirildi.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2719" y="4802427"/>
            <a:ext cx="2143125" cy="2069020"/>
          </a:xfrm>
          <a:prstGeom prst="rect">
            <a:avLst/>
          </a:prstGeom>
        </p:spPr>
      </p:pic>
    </p:spTree>
    <p:extLst>
      <p:ext uri="{BB962C8B-B14F-4D97-AF65-F5344CB8AC3E}">
        <p14:creationId xmlns:p14="http://schemas.microsoft.com/office/powerpoint/2010/main" val="219697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t>
            </a:r>
            <a:r>
              <a:rPr lang="tr-TR" sz="5400" b="1" dirty="0" err="1" smtClean="0"/>
              <a:t>DilimizinZenginlikleri</a:t>
            </a:r>
            <a:r>
              <a:rPr lang="tr-TR" sz="5400" b="1" dirty="0" smtClean="0"/>
              <a:t> Projesinin’ Amacı:</a:t>
            </a:r>
            <a:endParaRPr lang="tr-TR" sz="5400" b="1" dirty="0"/>
          </a:p>
        </p:txBody>
      </p:sp>
      <p:sp>
        <p:nvSpPr>
          <p:cNvPr id="3" name="İçerik Yer Tutucusu 2"/>
          <p:cNvSpPr>
            <a:spLocks noGrp="1"/>
          </p:cNvSpPr>
          <p:nvPr>
            <p:ph idx="1"/>
          </p:nvPr>
        </p:nvSpPr>
        <p:spPr>
          <a:xfrm>
            <a:off x="933994" y="1877876"/>
            <a:ext cx="10926311" cy="4859100"/>
          </a:xfrm>
        </p:spPr>
        <p:txBody>
          <a:bodyPr>
            <a:normAutofit/>
          </a:bodyPr>
          <a:lstStyle/>
          <a:p>
            <a:r>
              <a:rPr lang="tr-TR" dirty="0" smtClean="0"/>
              <a:t>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amaçladığı bu sayede öğrencilerin dilimizin seçkin ve özgün eserlerini tanıyarak, eserlerimizde geçen sözcüklerin derinliklerini (çeşitli anlamlarını) öğrenerek; milletimizin kültürünü, birikimini, düşünce dünyasına ve hayat tarzını söz varlığımızın içinde yeniden keşfedeceklerini sağlamak</a:t>
            </a:r>
          </a:p>
          <a:p>
            <a:r>
              <a:rPr lang="tr-TR" dirty="0" smtClean="0"/>
              <a:t>   Proje ile ilgili Milli Eğitim Bakanlığının Okul </a:t>
            </a:r>
            <a:r>
              <a:rPr lang="tr-TR" dirty="0" err="1" smtClean="0"/>
              <a:t>Öncesi,İlkokulu,Ortaokulu</a:t>
            </a:r>
            <a:r>
              <a:rPr lang="tr-TR" dirty="0" smtClean="0"/>
              <a:t> ve Lise olmak üzere her kademe için içerik hazırladığını ve siz değerli </a:t>
            </a:r>
            <a:r>
              <a:rPr lang="tr-TR" dirty="0" err="1" smtClean="0"/>
              <a:t>velilerinzin</a:t>
            </a:r>
            <a:r>
              <a:rPr lang="tr-TR" dirty="0" smtClean="0"/>
              <a:t> de katılmaları ile projenin yıl sonunu kadar sürdürüleceğini söyledi.</a:t>
            </a:r>
            <a:endParaRPr lang="tr-TR" dirty="0"/>
          </a:p>
        </p:txBody>
      </p:sp>
    </p:spTree>
    <p:extLst>
      <p:ext uri="{BB962C8B-B14F-4D97-AF65-F5344CB8AC3E}">
        <p14:creationId xmlns:p14="http://schemas.microsoft.com/office/powerpoint/2010/main" val="2506331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1251"/>
            <a:ext cx="10515600" cy="1325563"/>
          </a:xfrm>
        </p:spPr>
        <p:txBody>
          <a:bodyPr>
            <a:noAutofit/>
          </a:bodyPr>
          <a:lstStyle/>
          <a:p>
            <a:r>
              <a:rPr lang="tr-TR" sz="5400" b="1" dirty="0" smtClean="0"/>
              <a:t>‘Dilimizin Zenginlikleri Projesinin’          Hedefi:</a:t>
            </a:r>
            <a:endParaRPr lang="tr-TR" sz="5400" b="1" dirty="0"/>
          </a:p>
        </p:txBody>
      </p:sp>
      <p:sp>
        <p:nvSpPr>
          <p:cNvPr id="3" name="İçerik Yer Tutucusu 2"/>
          <p:cNvSpPr>
            <a:spLocks noGrp="1"/>
          </p:cNvSpPr>
          <p:nvPr>
            <p:ph idx="1"/>
          </p:nvPr>
        </p:nvSpPr>
        <p:spPr/>
        <p:txBody>
          <a:bodyPr/>
          <a:lstStyle/>
          <a:p>
            <a:r>
              <a:rPr lang="tr-TR" dirty="0" smtClean="0"/>
              <a:t>Türk Dil Kurumunun Cumhuriyet’in 100. yılı dolayısıyla </a:t>
            </a:r>
            <a:r>
              <a:rPr lang="tr-TR" dirty="0" err="1" smtClean="0"/>
              <a:t>yayaımladığı</a:t>
            </a:r>
            <a:r>
              <a:rPr lang="tr-TR" dirty="0" smtClean="0"/>
              <a:t> sözlükte Türkçe söz varlığı sayısının 132 bin ‘ e ulaştığını;</a:t>
            </a:r>
          </a:p>
          <a:p>
            <a:r>
              <a:rPr lang="tr-TR" dirty="0"/>
              <a:t> </a:t>
            </a:r>
            <a:r>
              <a:rPr lang="tr-TR" dirty="0" smtClean="0"/>
              <a:t>  Bu proje kapsamında söz varlığını zenginleştirme çalışmaları ile öğrencilerimizin Türkçeye sahip çıkmalarını ve Türkçe dil becerilerini geliştirmeleri hedeflendiği belirtilmiştir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9565" y="3778624"/>
            <a:ext cx="2734235" cy="2398339"/>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188" y="4249272"/>
            <a:ext cx="3213847" cy="2447364"/>
          </a:xfrm>
          <a:prstGeom prst="rect">
            <a:avLst/>
          </a:prstGeom>
        </p:spPr>
      </p:pic>
    </p:spTree>
    <p:extLst>
      <p:ext uri="{BB962C8B-B14F-4D97-AF65-F5344CB8AC3E}">
        <p14:creationId xmlns:p14="http://schemas.microsoft.com/office/powerpoint/2010/main" val="354767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normAutofit fontScale="90000"/>
          </a:bodyPr>
          <a:lstStyle/>
          <a:p>
            <a:r>
              <a:rPr lang="tr-TR" sz="6000" b="1" dirty="0" smtClean="0"/>
              <a:t>Erken Okuryazarlık Becerilerinin Ev ortamında Desteklenmesi</a:t>
            </a:r>
            <a:r>
              <a:rPr lang="tr-TR" dirty="0" smtClean="0"/>
              <a:t/>
            </a:r>
            <a:br>
              <a:rPr lang="tr-TR" dirty="0" smtClean="0"/>
            </a:br>
            <a:endParaRPr lang="tr-TR" dirty="0"/>
          </a:p>
        </p:txBody>
      </p:sp>
      <p:sp>
        <p:nvSpPr>
          <p:cNvPr id="3" name="İçerik Yer Tutucusu 2"/>
          <p:cNvSpPr>
            <a:spLocks noGrp="1"/>
          </p:cNvSpPr>
          <p:nvPr>
            <p:ph idx="1"/>
          </p:nvPr>
        </p:nvSpPr>
        <p:spPr>
          <a:xfrm>
            <a:off x="838200" y="1825624"/>
            <a:ext cx="10820400" cy="4924799"/>
          </a:xfrm>
        </p:spPr>
        <p:txBody>
          <a:bodyPr/>
          <a:lstStyle/>
          <a:p>
            <a:r>
              <a:rPr lang="tr-TR" dirty="0" smtClean="0"/>
              <a:t>Çocukların ilk öğrenme ortamı evleridir. Aile bireylerini kitap, dergi, gazete gibi yazılı materyalleri okurken yazılar ile görseller arasındaki farklar ,yazının yönü ve noktalama işaretleri üzerine sohbet edilebilir.</a:t>
            </a:r>
          </a:p>
          <a:p>
            <a:r>
              <a:rPr lang="tr-TR" dirty="0" smtClean="0"/>
              <a:t>Çocuğun erişebileceği yerlerde, yaşana uygun, ilgisini çekecek özelliklerde yazılı materyaller (kitap, broşür,  poster, dergi, gazete vb.)bulundurulabilir.(Kelime kartları, alfabe kartları, boya setleri, etkileşimli dijital içerikle gibi)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7212" y="4383742"/>
            <a:ext cx="2756647" cy="2272552"/>
          </a:xfrm>
          <a:prstGeom prst="rect">
            <a:avLst/>
          </a:prstGeom>
        </p:spPr>
      </p:pic>
    </p:spTree>
    <p:extLst>
      <p:ext uri="{BB962C8B-B14F-4D97-AF65-F5344CB8AC3E}">
        <p14:creationId xmlns:p14="http://schemas.microsoft.com/office/powerpoint/2010/main" val="64577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26486" cy="1385298"/>
          </a:xfrm>
        </p:spPr>
        <p:txBody>
          <a:bodyPr/>
          <a:lstStyle/>
          <a:p>
            <a:r>
              <a:rPr lang="tr-TR" dirty="0" smtClean="0"/>
              <a:t>                   </a:t>
            </a:r>
            <a:endParaRPr lang="tr-TR" dirty="0"/>
          </a:p>
        </p:txBody>
      </p:sp>
      <p:sp>
        <p:nvSpPr>
          <p:cNvPr id="3" name="İçerik Yer Tutucusu 2"/>
          <p:cNvSpPr>
            <a:spLocks noGrp="1"/>
          </p:cNvSpPr>
          <p:nvPr>
            <p:ph idx="1"/>
          </p:nvPr>
        </p:nvSpPr>
        <p:spPr>
          <a:xfrm>
            <a:off x="838200" y="661851"/>
            <a:ext cx="10820400" cy="5873420"/>
          </a:xfrm>
        </p:spPr>
        <p:txBody>
          <a:bodyPr/>
          <a:lstStyle/>
          <a:p>
            <a:r>
              <a:rPr lang="tr-TR" dirty="0" smtClean="0"/>
              <a:t> Çocuklarla düzenli kitap okuma etkinlikleri düzenlenebilir. Çocuğun ekin katılımını sağlayacak şekilde; karakterlere yönelik sorular sorulabilir, bir yarım bırakılıp çocuk tarafından tamamlanması istenebilir, bir olaya/duruma ilişkin çocuğun tahminde bulunması istenebilir.</a:t>
            </a:r>
          </a:p>
          <a:p>
            <a:r>
              <a:rPr lang="tr-TR" dirty="0" smtClean="0"/>
              <a:t>Çocuğun anlama ve dili kullanma becerilerinin desteklenmesi için ‘Ne, nerede, nasıl, neden ne zaman, ve kim?’ soruları sorularak çocuğun yanıtları üzerine değerlendirmeler yapılabilir.’ Tekerleme, şarkı, şiir okunabilir, çocuklara bilmeceler sorulabilir.</a:t>
            </a:r>
          </a:p>
          <a:p>
            <a:r>
              <a:rPr lang="tr-TR" dirty="0" smtClean="0"/>
              <a:t>Çocuklara parmak oyunu, uyaklı oyun, taklit oyunları, kelime bulma ve türetme gibi oyunlar oynanabilir.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96" y="4544546"/>
            <a:ext cx="2501433" cy="1990725"/>
          </a:xfrm>
          <a:prstGeom prst="rect">
            <a:avLst/>
          </a:prstGeom>
        </p:spPr>
      </p:pic>
    </p:spTree>
    <p:extLst>
      <p:ext uri="{BB962C8B-B14F-4D97-AF65-F5344CB8AC3E}">
        <p14:creationId xmlns:p14="http://schemas.microsoft.com/office/powerpoint/2010/main" val="297867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smtClean="0"/>
              <a:t>Yıl Boyunca Yapılacak </a:t>
            </a:r>
            <a:r>
              <a:rPr lang="tr-TR" sz="5400" b="1" dirty="0"/>
              <a:t>E</a:t>
            </a:r>
            <a:r>
              <a:rPr lang="tr-TR" sz="5400" b="1" dirty="0" smtClean="0"/>
              <a:t>tkinlikler</a:t>
            </a:r>
            <a:endParaRPr lang="tr-TR" sz="5400" b="1" dirty="0"/>
          </a:p>
        </p:txBody>
      </p:sp>
      <p:sp>
        <p:nvSpPr>
          <p:cNvPr id="3" name="İçerik Yer Tutucusu 2"/>
          <p:cNvSpPr>
            <a:spLocks noGrp="1"/>
          </p:cNvSpPr>
          <p:nvPr>
            <p:ph idx="1"/>
          </p:nvPr>
        </p:nvSpPr>
        <p:spPr>
          <a:xfrm>
            <a:off x="838199" y="1825625"/>
            <a:ext cx="10981765" cy="4790328"/>
          </a:xfrm>
        </p:spPr>
        <p:txBody>
          <a:bodyPr/>
          <a:lstStyle/>
          <a:p>
            <a:r>
              <a:rPr lang="tr-TR" dirty="0" smtClean="0"/>
              <a:t>Veli buluşmaları</a:t>
            </a:r>
          </a:p>
          <a:p>
            <a:r>
              <a:rPr lang="tr-TR" dirty="0" smtClean="0"/>
              <a:t>Etkileşimli/paylaşımlı kitap okuma çalışmaları</a:t>
            </a:r>
          </a:p>
          <a:p>
            <a:r>
              <a:rPr lang="tr-TR" dirty="0" smtClean="0"/>
              <a:t>Okul öncesi alanında bir uzman davet edilecek</a:t>
            </a:r>
          </a:p>
          <a:p>
            <a:r>
              <a:rPr lang="tr-TR" dirty="0" smtClean="0"/>
              <a:t>Kültürel öğeler </a:t>
            </a:r>
            <a:r>
              <a:rPr lang="tr-TR" dirty="0" err="1" smtClean="0"/>
              <a:t>içereniçerikler</a:t>
            </a:r>
            <a:r>
              <a:rPr lang="tr-TR" dirty="0" smtClean="0"/>
              <a:t> </a:t>
            </a:r>
            <a:r>
              <a:rPr lang="tr-TR" dirty="0" err="1" smtClean="0"/>
              <a:t>hezırlanacak</a:t>
            </a:r>
            <a:endParaRPr lang="tr-TR" dirty="0" smtClean="0"/>
          </a:p>
          <a:p>
            <a:r>
              <a:rPr lang="tr-TR" dirty="0" smtClean="0"/>
              <a:t>Tematik kelime kartları hazırlanacak</a:t>
            </a:r>
          </a:p>
          <a:p>
            <a:r>
              <a:rPr lang="tr-TR" dirty="0" smtClean="0"/>
              <a:t>Milli öğeler içeren şiir ve şarkıların öğretilmesi</a:t>
            </a:r>
          </a:p>
          <a:p>
            <a:r>
              <a:rPr lang="tr-TR" dirty="0" smtClean="0"/>
              <a:t>Etkileşimli kitap okuma çalışmaları</a:t>
            </a:r>
          </a:p>
          <a:p>
            <a:r>
              <a:rPr lang="tr-TR" dirty="0" smtClean="0"/>
              <a:t>Kitap tasarlama</a:t>
            </a:r>
          </a:p>
          <a:p>
            <a:r>
              <a:rPr lang="tr-TR" dirty="0" smtClean="0"/>
              <a:t>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4950" y="1825625"/>
            <a:ext cx="1847850" cy="2820613"/>
          </a:xfrm>
          <a:prstGeom prst="rect">
            <a:avLst/>
          </a:prstGeom>
        </p:spPr>
      </p:pic>
    </p:spTree>
    <p:extLst>
      <p:ext uri="{BB962C8B-B14F-4D97-AF65-F5344CB8AC3E}">
        <p14:creationId xmlns:p14="http://schemas.microsoft.com/office/powerpoint/2010/main" val="42861538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416</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 Toplantımızın Konusu         DİLİMİZİN ZENGİNLİKLERİ PROJESİ </vt:lpstr>
      <vt:lpstr>‘DilimizinZenginlikleri Projesinin’ Amacı:</vt:lpstr>
      <vt:lpstr>‘Dilimizin Zenginlikleri Projesinin’          Hedefi:</vt:lpstr>
      <vt:lpstr>Erken Okuryazarlık Becerilerinin Ev ortamında Desteklenmesi </vt:lpstr>
      <vt:lpstr>                   </vt:lpstr>
      <vt:lpstr>Yıl Boyunca Yapılacak Etkinlikler</vt:lpstr>
    </vt:vector>
  </TitlesOfParts>
  <Company>T.C.Adalet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Administrator</dc:creator>
  <cp:lastModifiedBy>Administrator</cp:lastModifiedBy>
  <cp:revision>11</cp:revision>
  <dcterms:created xsi:type="dcterms:W3CDTF">2023-12-05T19:12:13Z</dcterms:created>
  <dcterms:modified xsi:type="dcterms:W3CDTF">2023-12-05T20:48:39Z</dcterms:modified>
</cp:coreProperties>
</file>